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7" r:id="rId6"/>
    <p:sldId id="296" r:id="rId7"/>
    <p:sldId id="260" r:id="rId8"/>
    <p:sldId id="278" r:id="rId9"/>
    <p:sldId id="334" r:id="rId10"/>
    <p:sldId id="335" r:id="rId11"/>
    <p:sldId id="336" r:id="rId12"/>
    <p:sldId id="340" r:id="rId13"/>
    <p:sldId id="348" r:id="rId14"/>
    <p:sldId id="341" r:id="rId15"/>
    <p:sldId id="342" r:id="rId16"/>
    <p:sldId id="343" r:id="rId17"/>
    <p:sldId id="344" r:id="rId18"/>
    <p:sldId id="352" r:id="rId19"/>
    <p:sldId id="353" r:id="rId20"/>
    <p:sldId id="351" r:id="rId21"/>
    <p:sldId id="349" r:id="rId22"/>
    <p:sldId id="350" r:id="rId23"/>
    <p:sldId id="346" r:id="rId24"/>
    <p:sldId id="347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2F3"/>
    <a:srgbClr val="AEA190"/>
    <a:srgbClr val="32C2D6"/>
    <a:srgbClr val="40C6D8"/>
    <a:srgbClr val="A6EEA2"/>
    <a:srgbClr val="04AC60"/>
    <a:srgbClr val="C6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15A35-E249-40D2-8885-AF2D7FE7A394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F5DC7-955B-4A2A-84D0-635C9031A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4775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23FAD-70A4-45EE-8A65-A6E60B8CF299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13D5-D18E-492B-B758-981D84D796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0323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12196537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09" y="1728216"/>
            <a:ext cx="12192863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265664" y="1298448"/>
            <a:ext cx="1316736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351264" y="1929384"/>
            <a:ext cx="682752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14400" y="4114800"/>
            <a:ext cx="1621536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829056" y="2212847"/>
            <a:ext cx="10570464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85344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8DE-FB05-454D-873F-5230B8792CF7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31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600" y="649224"/>
            <a:ext cx="109728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0796-6DEA-49F3-9660-57944A4D96FD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07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69" y="5780271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863072" y="56418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1521440" y="521208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5641848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41536" y="274638"/>
            <a:ext cx="2340864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436864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8279C-DD93-4AFC-A3AA-13B26AB44E0A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3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0" y="1801368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EDB-4819-4200-9A78-ECD72DC0A11A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887456" y="667512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509504" y="1353312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9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69" y="0"/>
            <a:ext cx="12192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53344" y="3849624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387584" y="453542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402336" y="3840480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4000" y="5129785"/>
            <a:ext cx="9717024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524000" y="4425696"/>
            <a:ext cx="9717024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8C98-5174-4A3A-B964-60EAD70C5ED6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30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12192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09" y="228600"/>
            <a:ext cx="12192508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1082528" y="100584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082784" y="173736"/>
            <a:ext cx="48768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80416" y="932688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52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F15-C7C7-4D6F-8644-BBEB491761FA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0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4328"/>
            <a:ext cx="5386917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24328"/>
            <a:ext cx="5389033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CC5B-3372-464E-B7F4-DDFEDC156EFA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10972800" y="1005840"/>
            <a:ext cx="816864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265664" y="969264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77952" y="786384"/>
            <a:ext cx="1328928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87452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6193368" y="187452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2224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12200827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708-6D29-49B7-BA77-6D63D4906A3F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Freeform 5"/>
          <p:cNvSpPr/>
          <p:nvPr/>
        </p:nvSpPr>
        <p:spPr bwMode="invGray">
          <a:xfrm>
            <a:off x="-69" y="-1972"/>
            <a:ext cx="12192069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46176" y="813816"/>
            <a:ext cx="109728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A31-8F81-4FAC-B495-BAFF8D5B9F7C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69" y="-1972"/>
            <a:ext cx="12200896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10765536" y="384048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9997440" y="429768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80416" y="210312"/>
            <a:ext cx="1109472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9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07007" y="273050"/>
            <a:ext cx="10375392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72" y="1371600"/>
            <a:ext cx="6815667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16" y="1362456"/>
            <a:ext cx="3425952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32C9186B-A5A2-461A-AF81-547457D94A79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010400" y="987552"/>
            <a:ext cx="4974336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07136" y="1216152"/>
            <a:ext cx="6193536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4784" y="1901952"/>
            <a:ext cx="4949952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537960"/>
            <a:ext cx="2844800" cy="246888"/>
          </a:xfrm>
        </p:spPr>
        <p:txBody>
          <a:bodyPr/>
          <a:lstStyle/>
          <a:p>
            <a:fld id="{88867F54-DE0A-4BE4-AD9A-6A8560674484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709598" y="2703653"/>
            <a:ext cx="6891618" cy="1472419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9144000" y="3886200"/>
            <a:ext cx="1011936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7717536" y="4572000"/>
            <a:ext cx="512064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621536" y="384048"/>
            <a:ext cx="97536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467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12204261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69" y="0"/>
            <a:ext cx="12204261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682C-D946-4E69-B6CC-3881F6781A4E}" type="datetime1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40418" y="6502122"/>
            <a:ext cx="67148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50" dirty="0" smtClean="0"/>
              <a:t>&lt;#&gt;/38</a:t>
            </a:r>
            <a:endParaRPr lang="ko-KR" altLang="en-US" sz="950" dirty="0"/>
          </a:p>
        </p:txBody>
      </p:sp>
    </p:spTree>
    <p:extLst>
      <p:ext uri="{BB962C8B-B14F-4D97-AF65-F5344CB8AC3E}">
        <p14:creationId xmlns:p14="http://schemas.microsoft.com/office/powerpoint/2010/main" val="19106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1939" y="2766219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b="0" dirty="0" smtClean="0">
                <a:ln w="0"/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</a:t>
            </a:r>
            <a:r>
              <a:rPr lang="ko-KR" altLang="en-US" sz="5400" b="0" dirty="0" smtClean="0">
                <a:ln w="0"/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캠퍼스 학습자 사용 매뉴얼</a:t>
            </a:r>
            <a:endParaRPr lang="ko-KR" altLang="en-US" sz="5400" b="0" dirty="0">
              <a:ln w="0"/>
              <a:solidFill>
                <a:schemeClr val="accent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10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20" name="TextBox 19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4.Q&amp;A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작성방법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9600" y="1018577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오른쪽 하단</a:t>
            </a:r>
            <a:r>
              <a:rPr lang="en-US" altLang="ko-KR" dirty="0" smtClean="0"/>
              <a:t>)         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09599" y="1455021"/>
            <a:ext cx="10161865" cy="5082939"/>
            <a:chOff x="609599" y="1455021"/>
            <a:chExt cx="10161865" cy="508293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" y="1455021"/>
              <a:ext cx="10161865" cy="5082939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9219502" y="2910979"/>
              <a:ext cx="520116" cy="2650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0427516" y="6082018"/>
              <a:ext cx="251669" cy="151002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54" y="1090278"/>
            <a:ext cx="419158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11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20" name="TextBox 19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4.Q&amp;A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작성방법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9599" y="996072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제목과 내용 작성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9229289" y="2910979"/>
            <a:ext cx="459996" cy="265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33988"/>
            <a:ext cx="10153476" cy="505789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523377" y="2667699"/>
            <a:ext cx="7105474" cy="1925009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84771" y="5796792"/>
            <a:ext cx="260058" cy="226503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3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86860"/>
            <a:ext cx="10187032" cy="47511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9599" y="1109752"/>
            <a:ext cx="91042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강의 자료</a:t>
            </a:r>
            <a:r>
              <a:rPr lang="en-US" altLang="ko-KR" dirty="0" smtClean="0"/>
              <a:t> – [1.URL</a:t>
            </a:r>
            <a:r>
              <a:rPr lang="ko-KR" altLang="en-US" dirty="0" smtClean="0"/>
              <a:t>링크</a:t>
            </a:r>
            <a:r>
              <a:rPr lang="en-US" altLang="ko-KR" dirty="0" smtClean="0"/>
              <a:t>]</a:t>
            </a:r>
          </a:p>
          <a:p>
            <a:endParaRPr lang="en-US" altLang="ko-KR" sz="200" dirty="0" smtClean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해당 주차의 등록된 </a:t>
            </a:r>
            <a:r>
              <a:rPr lang="en-US" altLang="ko-KR" dirty="0" smtClean="0"/>
              <a:t>‘URL</a:t>
            </a:r>
            <a:r>
              <a:rPr lang="ko-KR" altLang="en-US" dirty="0" smtClean="0"/>
              <a:t>링크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선택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등록된 </a:t>
            </a:r>
            <a:r>
              <a:rPr lang="en-US" altLang="ko-KR" dirty="0"/>
              <a:t>URL</a:t>
            </a:r>
            <a:r>
              <a:rPr lang="ko-KR" altLang="en-US" dirty="0"/>
              <a:t>링크로 </a:t>
            </a:r>
            <a:r>
              <a:rPr lang="ko-KR" altLang="en-US" dirty="0" smtClean="0"/>
              <a:t>이동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12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5.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강의 자료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[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.URL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링크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]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000669" y="6095587"/>
            <a:ext cx="725753" cy="226501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6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959814"/>
            <a:ext cx="9104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강의 자료</a:t>
            </a:r>
            <a:r>
              <a:rPr lang="en-US" altLang="ko-KR" dirty="0" smtClean="0"/>
              <a:t> – [2.</a:t>
            </a:r>
            <a:r>
              <a:rPr lang="ko-KR" altLang="en-US" dirty="0" err="1" smtClean="0"/>
              <a:t>지웰콘텐츠</a:t>
            </a:r>
            <a:r>
              <a:rPr lang="en-US" altLang="ko-KR" dirty="0" smtClean="0"/>
              <a:t>]</a:t>
            </a:r>
          </a:p>
          <a:p>
            <a:endParaRPr lang="en-US" altLang="ko-KR" sz="200" dirty="0" smtClean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해당 </a:t>
            </a:r>
            <a:r>
              <a:rPr lang="ko-KR" altLang="en-US" dirty="0"/>
              <a:t>주차의 등록된 강의 클릭 </a:t>
            </a:r>
            <a:r>
              <a:rPr lang="en-US" altLang="ko-KR" dirty="0"/>
              <a:t>&gt; </a:t>
            </a:r>
            <a:r>
              <a:rPr lang="ko-KR" altLang="en-US" dirty="0"/>
              <a:t>강의 </a:t>
            </a:r>
            <a:r>
              <a:rPr lang="ko-KR" altLang="en-US" dirty="0" smtClean="0"/>
              <a:t>수강</a:t>
            </a:r>
            <a:endParaRPr lang="en-US" altLang="ko-KR" dirty="0" smtClean="0"/>
          </a:p>
          <a:p>
            <a:r>
              <a:rPr lang="en-US" altLang="ko-KR" b="1" dirty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수강기간 내에 수강을 완료해야 해당 주차의 출석이 인정됩니다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13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5.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강의 자료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[2.</a:t>
              </a:r>
              <a:r>
                <a:rPr lang="ko-KR" alt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지웰콘텐츠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]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042615" y="6151101"/>
            <a:ext cx="698558" cy="9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971413" y="6120967"/>
            <a:ext cx="1157957" cy="128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0" y="1868359"/>
            <a:ext cx="10187032" cy="462765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067782" y="5894467"/>
            <a:ext cx="3552842" cy="184556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42640"/>
            <a:ext cx="9104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강의 자료</a:t>
            </a:r>
            <a:r>
              <a:rPr lang="en-US" altLang="ko-KR" dirty="0" smtClean="0"/>
              <a:t> – [3.</a:t>
            </a:r>
            <a:r>
              <a:rPr lang="ko-KR" altLang="en-US" dirty="0" smtClean="0"/>
              <a:t>이러닝콘텐츠</a:t>
            </a:r>
            <a:r>
              <a:rPr lang="en-US" altLang="ko-KR" dirty="0" smtClean="0"/>
              <a:t>]</a:t>
            </a:r>
          </a:p>
          <a:p>
            <a:endParaRPr lang="en-US" altLang="ko-KR" sz="200" dirty="0" smtClean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해당 주차의 등록된 강의 클릭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강의 수강</a:t>
            </a:r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수강기간 내에 수강을 완료해야 해당 주차의 출석이 인정됩니다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14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5.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강의 자료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[3.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이러닝콘텐츠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]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042615" y="6151101"/>
            <a:ext cx="698558" cy="9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955562"/>
            <a:ext cx="10228977" cy="4582398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042615" y="6108171"/>
            <a:ext cx="2554552" cy="183572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7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06117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출석 확인 방법</a:t>
            </a:r>
            <a:r>
              <a:rPr lang="en-US" altLang="ko-KR" dirty="0" smtClean="0"/>
              <a:t> : (</a:t>
            </a:r>
            <a:r>
              <a:rPr lang="ko-KR" altLang="en-US" dirty="0" smtClean="0"/>
              <a:t>왼쪽</a:t>
            </a:r>
            <a:r>
              <a:rPr lang="en-US" altLang="ko-KR" dirty="0" smtClean="0"/>
              <a:t>) </a:t>
            </a:r>
            <a:r>
              <a:rPr lang="ko-KR" altLang="en-US" dirty="0" smtClean="0"/>
              <a:t>온라인 출석부 선택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15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6.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출석 확인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75449"/>
            <a:ext cx="10187032" cy="5162511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826211" y="3130079"/>
            <a:ext cx="524417" cy="166794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3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67512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출석 확인 방법</a:t>
            </a:r>
            <a:r>
              <a:rPr lang="en-US" altLang="ko-KR" dirty="0" smtClean="0"/>
              <a:t> : </a:t>
            </a:r>
            <a:r>
              <a:rPr lang="ko-KR" altLang="en-US" dirty="0" smtClean="0"/>
              <a:t>해당 </a:t>
            </a:r>
            <a:r>
              <a:rPr lang="ko-KR" altLang="en-US" dirty="0" err="1" smtClean="0"/>
              <a:t>주차별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출결상태</a:t>
            </a:r>
            <a:r>
              <a:rPr lang="ko-KR" altLang="en-US" dirty="0" smtClean="0"/>
              <a:t> 확인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16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6.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출석 확인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481602"/>
            <a:ext cx="10237366" cy="50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89644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과제 제출 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제출하려는 해당 주차의 과제 선택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17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7.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과제 제출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480586"/>
            <a:ext cx="10178643" cy="504569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025836" y="6038947"/>
            <a:ext cx="1833100" cy="185684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93937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과제 제출 방법</a:t>
            </a:r>
            <a:r>
              <a:rPr lang="en-US" altLang="ko-KR" dirty="0"/>
              <a:t> </a:t>
            </a:r>
            <a:r>
              <a:rPr lang="en-US" altLang="ko-KR" dirty="0" smtClean="0"/>
              <a:t>:             </a:t>
            </a:r>
            <a:r>
              <a:rPr lang="ko-KR" altLang="en-US" dirty="0" smtClean="0"/>
              <a:t>선택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18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7.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과제 제출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09599" y="1544136"/>
            <a:ext cx="10187032" cy="4982142"/>
            <a:chOff x="609599" y="1544136"/>
            <a:chExt cx="10187032" cy="498214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9" y="1544136"/>
              <a:ext cx="10187032" cy="4982142"/>
            </a:xfrm>
            <a:prstGeom prst="rect">
              <a:avLst/>
            </a:prstGeom>
          </p:spPr>
        </p:pic>
        <p:sp>
          <p:nvSpPr>
            <p:cNvPr id="36" name="직사각형 35"/>
            <p:cNvSpPr/>
            <p:nvPr/>
          </p:nvSpPr>
          <p:spPr>
            <a:xfrm>
              <a:off x="6082017" y="4051883"/>
              <a:ext cx="436229" cy="135674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49" y="1161049"/>
            <a:ext cx="828791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42640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과제 제출 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제출 형식에 따라 직접 작성 및 첨부파일로 제출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저장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19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7.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과제 제출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09599" y="1476462"/>
            <a:ext cx="10086364" cy="5061498"/>
            <a:chOff x="609599" y="1646448"/>
            <a:chExt cx="10086364" cy="490829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9" y="1646448"/>
              <a:ext cx="10086364" cy="4908290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3716322" y="2676088"/>
              <a:ext cx="6904140" cy="2441195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195893" y="5209562"/>
              <a:ext cx="216716" cy="142613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6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857" y="1174459"/>
            <a:ext cx="4913882" cy="526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접속방법</a:t>
            </a:r>
            <a:r>
              <a:rPr lang="en-US" altLang="ko-KR" dirty="0" smtClean="0">
                <a:solidFill>
                  <a:schemeClr val="tx1"/>
                </a:solidFill>
              </a:rPr>
              <a:t>(p.3 - p.6)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[1] </a:t>
            </a:r>
            <a:r>
              <a:rPr lang="ko-KR" altLang="en-US" sz="1400" dirty="0" smtClean="0">
                <a:solidFill>
                  <a:schemeClr val="tx1"/>
                </a:solidFill>
              </a:rPr>
              <a:t>홈페이지 로그인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</a:rPr>
              <a:t>p.3 - p.5)</a:t>
            </a:r>
            <a:r>
              <a:rPr lang="en-US" altLang="ko-KR" sz="1400" dirty="0">
                <a:solidFill>
                  <a:schemeClr val="tx1"/>
                </a:solidFill>
              </a:rPr>
              <a:t/>
            </a:r>
            <a:br>
              <a:rPr lang="en-US" altLang="ko-KR" sz="1400" dirty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[2] </a:t>
            </a:r>
            <a:r>
              <a:rPr lang="ko-KR" altLang="en-US" sz="1400" dirty="0" smtClean="0">
                <a:solidFill>
                  <a:schemeClr val="tx1"/>
                </a:solidFill>
              </a:rPr>
              <a:t>포털 로그인</a:t>
            </a:r>
            <a:r>
              <a:rPr lang="en-US" altLang="ko-KR" sz="1400" dirty="0" smtClean="0">
                <a:solidFill>
                  <a:schemeClr val="tx1"/>
                </a:solidFill>
              </a:rPr>
              <a:t>(p.6)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나의 강좌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p.7)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강의실 입장 및 </a:t>
            </a:r>
            <a:r>
              <a:rPr lang="ko-KR" altLang="en-US" dirty="0" err="1" smtClean="0">
                <a:solidFill>
                  <a:schemeClr val="tx1"/>
                </a:solidFill>
              </a:rPr>
              <a:t>메뉴안내</a:t>
            </a:r>
            <a:r>
              <a:rPr lang="en-US" altLang="ko-KR" dirty="0" smtClean="0">
                <a:solidFill>
                  <a:schemeClr val="tx1"/>
                </a:solidFill>
              </a:rPr>
              <a:t>(p.8)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dirty="0" smtClean="0">
                <a:solidFill>
                  <a:schemeClr val="tx1"/>
                </a:solidFill>
              </a:rPr>
              <a:t>Q&amp;A </a:t>
            </a:r>
            <a:r>
              <a:rPr lang="ko-KR" altLang="en-US" dirty="0" smtClean="0">
                <a:solidFill>
                  <a:schemeClr val="tx1"/>
                </a:solidFill>
              </a:rPr>
              <a:t>작성방법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p.9 – p.11)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강의자료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p.12 – p.14)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[1]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URL</a:t>
            </a:r>
            <a:r>
              <a:rPr lang="ko-KR" altLang="en-US" sz="1400" dirty="0" smtClean="0">
                <a:solidFill>
                  <a:schemeClr val="tx1"/>
                </a:solidFill>
              </a:rPr>
              <a:t>링크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</a:rPr>
              <a:t>p.12)</a:t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[2]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지웰콘텐츠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</a:rPr>
              <a:t>p.13)</a:t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[3] </a:t>
            </a:r>
            <a:r>
              <a:rPr lang="ko-KR" altLang="en-US" sz="1400" dirty="0" smtClean="0">
                <a:solidFill>
                  <a:schemeClr val="tx1"/>
                </a:solidFill>
              </a:rPr>
              <a:t>이러닝콘텐츠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</a:rPr>
              <a:t>p.14)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출석 확인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p.15 – p.16)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과제 제출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p.17 – p.19)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퀴즈 응시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p.20 – p.22)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성적부 확인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smtClean="0">
                <a:solidFill>
                  <a:schemeClr val="tx1"/>
                </a:solidFill>
              </a:rPr>
              <a:t>p.23 – p.24)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22852" y="325573"/>
            <a:ext cx="948965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■ </a:t>
            </a:r>
            <a:r>
              <a:rPr lang="en-US" altLang="ko-KR" sz="3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</a:t>
            </a:r>
            <a:r>
              <a:rPr lang="ko-KR" altLang="en-US" sz="3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캠퍼스 학습자 사용 매뉴얼 순서 </a:t>
            </a:r>
            <a:r>
              <a:rPr lang="ko-KR" altLang="en-US" sz="32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■</a:t>
            </a:r>
            <a:endParaRPr lang="ko-KR" altLang="en-US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7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102591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퀴즈 응시 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응시하려는 해당 주차의 퀴즈 선택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20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8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퀴즈 응시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40062"/>
            <a:ext cx="10187032" cy="4986216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2009058" y="6055725"/>
            <a:ext cx="675419" cy="168906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2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42640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퀴즈 응시 방법</a:t>
            </a:r>
            <a:r>
              <a:rPr lang="en-US" altLang="ko-KR" dirty="0"/>
              <a:t> </a:t>
            </a:r>
            <a:r>
              <a:rPr lang="en-US" altLang="ko-KR" dirty="0" smtClean="0"/>
              <a:t>:               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21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8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퀴즈 응시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10" y="1089174"/>
            <a:ext cx="933580" cy="27626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09599" y="1552290"/>
            <a:ext cx="10136698" cy="4985670"/>
            <a:chOff x="609599" y="1552290"/>
            <a:chExt cx="10136698" cy="486951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" y="1552290"/>
              <a:ext cx="10136698" cy="486951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6079222" y="2713366"/>
              <a:ext cx="524417" cy="166794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05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102591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퀴즈 응시 방법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출제 형식에 따라 답안 작성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22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8.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퀴즈 응시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63" y="1169438"/>
            <a:ext cx="628738" cy="26673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09599" y="1538771"/>
            <a:ext cx="10187032" cy="4987507"/>
            <a:chOff x="609599" y="1688971"/>
            <a:chExt cx="10187032" cy="484898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" y="1688971"/>
              <a:ext cx="10187032" cy="4848989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2396455" y="2317214"/>
              <a:ext cx="8391787" cy="1592055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 flipV="1">
              <a:off x="10392563" y="4009938"/>
              <a:ext cx="353734" cy="142612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2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23475" y="1002508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성적부 확인 방법</a:t>
            </a:r>
            <a:r>
              <a:rPr lang="en-US" altLang="ko-KR" dirty="0"/>
              <a:t> </a:t>
            </a:r>
            <a:r>
              <a:rPr lang="en-US" altLang="ko-KR" dirty="0" smtClean="0"/>
              <a:t>: (</a:t>
            </a:r>
            <a:r>
              <a:rPr lang="ko-KR" altLang="en-US" dirty="0"/>
              <a:t>왼쪽</a:t>
            </a:r>
            <a:r>
              <a:rPr lang="en-US" altLang="ko-KR" dirty="0"/>
              <a:t>) </a:t>
            </a:r>
            <a:r>
              <a:rPr lang="ko-KR" altLang="en-US" dirty="0" smtClean="0"/>
              <a:t>성적부 선택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23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9.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성적부 확인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09598" y="1430082"/>
            <a:ext cx="10178643" cy="5065933"/>
            <a:chOff x="609598" y="1648839"/>
            <a:chExt cx="10178643" cy="488912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8" y="1648839"/>
              <a:ext cx="10178643" cy="4889121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 flipV="1">
              <a:off x="862670" y="3423001"/>
              <a:ext cx="353734" cy="142612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5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599" y="1042640"/>
            <a:ext cx="910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성적부 확인 방법</a:t>
            </a:r>
            <a:endParaRPr lang="en-US" altLang="ko-KR" sz="200" dirty="0" smtClean="0"/>
          </a:p>
          <a:p>
            <a:r>
              <a:rPr lang="en-US" altLang="ko-KR" dirty="0" smtClean="0"/>
              <a:t> : </a:t>
            </a:r>
            <a:r>
              <a:rPr lang="ko-KR" altLang="en-US" dirty="0" smtClean="0"/>
              <a:t>해당 과목의 개인 성적표 확인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출결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퀴즈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시험 항목 전체 확인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24</a:t>
            </a:fld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09599" y="309158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9.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성적부 확인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15" y="6445509"/>
            <a:ext cx="514629" cy="8076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1688971"/>
            <a:ext cx="10145087" cy="48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25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1939" y="2766219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0" dirty="0" smtClean="0">
                <a:ln w="0"/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endParaRPr lang="ko-KR" altLang="en-US" sz="5400" b="0" dirty="0">
              <a:ln w="0"/>
              <a:solidFill>
                <a:schemeClr val="accent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05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075488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광주대학교 홈페이지 </a:t>
            </a:r>
            <a:r>
              <a:rPr lang="en-US" altLang="ko-KR" dirty="0"/>
              <a:t> </a:t>
            </a:r>
            <a:r>
              <a:rPr lang="ko-KR" altLang="en-US" dirty="0" smtClean="0"/>
              <a:t>첫 화면 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이러닝강좌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호심</a:t>
            </a:r>
            <a:r>
              <a:rPr lang="en-US" altLang="ko-KR" dirty="0" smtClean="0"/>
              <a:t>e</a:t>
            </a:r>
            <a:r>
              <a:rPr lang="ko-KR" altLang="en-US" dirty="0" smtClean="0"/>
              <a:t>캠퍼스</a:t>
            </a:r>
            <a:r>
              <a:rPr lang="en-US" altLang="ko-KR" dirty="0" smtClean="0"/>
              <a:t>)’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17" name="TextBox 16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1.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 및 접속방법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([1]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홈페이지 로그인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592959"/>
            <a:ext cx="9822390" cy="47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098932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이러닝강좌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호심</a:t>
            </a:r>
            <a:r>
              <a:rPr lang="en-US" altLang="ko-KR" dirty="0" smtClean="0"/>
              <a:t>e</a:t>
            </a:r>
            <a:r>
              <a:rPr lang="ko-KR" altLang="en-US" dirty="0" smtClean="0"/>
              <a:t>캠퍼스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‘SSO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4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09599" y="1652485"/>
            <a:ext cx="10178643" cy="4769158"/>
            <a:chOff x="609599" y="1652485"/>
            <a:chExt cx="10178643" cy="476915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" y="1652485"/>
              <a:ext cx="10178643" cy="4769158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609599" y="2265607"/>
              <a:ext cx="1571539" cy="291600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18" name="TextBox 17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1.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 및 접속방법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([1]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홈페이지 </a:t>
              </a:r>
              <a:r>
                <a:rPr lang="ko-KR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6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098932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(SSO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) ID</a:t>
            </a:r>
            <a:r>
              <a:rPr lang="ko-KR" altLang="en-US" dirty="0" smtClean="0"/>
              <a:t>는 </a:t>
            </a:r>
            <a:r>
              <a:rPr lang="ko-KR" altLang="en-US" dirty="0"/>
              <a:t>학</a:t>
            </a:r>
            <a:r>
              <a:rPr lang="ko-KR" altLang="en-US" dirty="0" smtClean="0"/>
              <a:t>번</a:t>
            </a:r>
            <a:r>
              <a:rPr lang="en-US" altLang="ko-KR" dirty="0" smtClean="0"/>
              <a:t>, PW</a:t>
            </a:r>
            <a:r>
              <a:rPr lang="ko-KR" altLang="en-US" dirty="0" smtClean="0"/>
              <a:t>는 개인 설정 로그인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5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609599" y="1563762"/>
            <a:ext cx="10161865" cy="4878700"/>
            <a:chOff x="609599" y="1563762"/>
            <a:chExt cx="10161865" cy="48787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" y="1563762"/>
              <a:ext cx="10161865" cy="487870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2807515" y="3281078"/>
              <a:ext cx="5111691" cy="359743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807514" y="3823240"/>
              <a:ext cx="5111691" cy="359743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13" name="TextBox 12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1.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 및 접속방법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([1]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홈페이지 </a:t>
              </a:r>
              <a:r>
                <a:rPr lang="ko-KR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7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2D3-1C46-4605-9917-8D4AD208DFA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075488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광주대학교 포털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후 ① </a:t>
            </a:r>
            <a:r>
              <a:rPr lang="en-US" altLang="ko-KR" dirty="0" smtClean="0"/>
              <a:t>e</a:t>
            </a:r>
            <a:r>
              <a:rPr lang="ko-KR" altLang="en-US" dirty="0" smtClean="0"/>
              <a:t>캠퍼스 클릭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② </a:t>
            </a:r>
            <a:r>
              <a:rPr lang="en-US" altLang="ko-KR" dirty="0" smtClean="0"/>
              <a:t>e</a:t>
            </a:r>
            <a:r>
              <a:rPr lang="ko-KR" altLang="en-US" dirty="0" smtClean="0"/>
              <a:t>캠퍼스 접속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14" name="TextBox 13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1.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로그인 및 접속방법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([2]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포털 로그인</a:t>
              </a:r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626375"/>
            <a:ext cx="8004315" cy="49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085689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로그인 후 왼쪽 매뉴얼에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교과과정</a:t>
            </a:r>
            <a:r>
              <a:rPr lang="en-US" altLang="ko-KR" dirty="0" smtClean="0"/>
              <a:t>’ &gt; ‘</a:t>
            </a:r>
            <a:r>
              <a:rPr lang="ko-KR" altLang="en-US" dirty="0" smtClean="0"/>
              <a:t>나의 강좌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선택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해당 과목 선택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7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09599" y="1625999"/>
            <a:ext cx="10153475" cy="4839746"/>
            <a:chOff x="609599" y="1625999"/>
            <a:chExt cx="10153475" cy="483974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99" y="1625999"/>
              <a:ext cx="10153475" cy="4839746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609600" y="2559626"/>
              <a:ext cx="1311480" cy="237274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9" name="TextBox 8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2.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나의 강좌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162961" y="2625754"/>
            <a:ext cx="8415556" cy="528507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29405" y="2092368"/>
            <a:ext cx="24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39" y="2443758"/>
            <a:ext cx="24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①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92508" y="1201336"/>
            <a:ext cx="10260651" cy="5336624"/>
            <a:chOff x="592508" y="1201336"/>
            <a:chExt cx="10260651" cy="533662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08" y="1201336"/>
              <a:ext cx="10260651" cy="5336624"/>
            </a:xfrm>
            <a:prstGeom prst="rect">
              <a:avLst/>
            </a:prstGeom>
          </p:spPr>
        </p:pic>
        <p:sp>
          <p:nvSpPr>
            <p:cNvPr id="27" name="직사각형 26"/>
            <p:cNvSpPr/>
            <p:nvPr/>
          </p:nvSpPr>
          <p:spPr>
            <a:xfrm>
              <a:off x="2196883" y="5922236"/>
              <a:ext cx="1209090" cy="37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368" y="1201673"/>
              <a:ext cx="809738" cy="247636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18" y="1585071"/>
              <a:ext cx="1086002" cy="56205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269" y="2303157"/>
              <a:ext cx="781159" cy="219106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872830" y="3726378"/>
              <a:ext cx="868489" cy="265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599" y="1623883"/>
            <a:ext cx="252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8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20" name="TextBox 19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3.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강의실 입장 및 </a:t>
              </a:r>
              <a:r>
                <a:rPr lang="ko-KR" alt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메뉴안내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69235" y="2744337"/>
            <a:ext cx="4911923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① 강의계획서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해당과목의 강의개요 및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주차별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강의계획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>
                <a:solidFill>
                  <a:srgbClr val="FF0000"/>
                </a:solidFill>
              </a:rPr>
              <a:t>② 온라인 출석부 </a:t>
            </a:r>
            <a:r>
              <a:rPr lang="en-US" altLang="ko-KR" sz="1400" b="1" dirty="0">
                <a:solidFill>
                  <a:srgbClr val="FF0000"/>
                </a:solidFill>
              </a:rPr>
              <a:t>: </a:t>
            </a:r>
            <a:r>
              <a:rPr lang="ko-KR" altLang="en-US" sz="1400" b="1" dirty="0" err="1">
                <a:solidFill>
                  <a:srgbClr val="FF0000"/>
                </a:solidFill>
              </a:rPr>
              <a:t>주차별</a:t>
            </a:r>
            <a:r>
              <a:rPr lang="ko-KR" altLang="en-US" sz="1400" b="1" dirty="0">
                <a:solidFill>
                  <a:srgbClr val="FF0000"/>
                </a:solidFill>
              </a:rPr>
              <a:t> 출결 확인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가능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③ </a:t>
            </a:r>
            <a:r>
              <a:rPr lang="ko-KR" altLang="en-US" sz="1400" b="1" dirty="0">
                <a:solidFill>
                  <a:srgbClr val="FF0000"/>
                </a:solidFill>
              </a:rPr>
              <a:t>성적부 </a:t>
            </a:r>
            <a:r>
              <a:rPr lang="en-US" altLang="ko-KR" sz="1400" b="1" dirty="0">
                <a:solidFill>
                  <a:srgbClr val="FF0000"/>
                </a:solidFill>
              </a:rPr>
              <a:t>: </a:t>
            </a:r>
            <a:r>
              <a:rPr lang="ko-KR" altLang="en-US" sz="1400" b="1" dirty="0">
                <a:solidFill>
                  <a:srgbClr val="FF0000"/>
                </a:solidFill>
              </a:rPr>
              <a:t>해당 과목 성적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확인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99428"/>
            <a:ext cx="10170254" cy="5138531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537960"/>
            <a:ext cx="2844800" cy="246888"/>
          </a:xfrm>
        </p:spPr>
        <p:txBody>
          <a:bodyPr/>
          <a:lstStyle/>
          <a:p>
            <a:pPr algn="ctr"/>
            <a:fld id="{8AF5D2D3-1C46-4605-9917-8D4AD208DFA8}" type="slidenum">
              <a:rPr lang="ko-KR" altLang="en-US" smtClean="0"/>
              <a:pPr algn="ctr"/>
              <a:t>9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609599" y="300769"/>
            <a:ext cx="9489650" cy="593164"/>
            <a:chOff x="609599" y="300769"/>
            <a:chExt cx="9489650" cy="593164"/>
          </a:xfrm>
        </p:grpSpPr>
        <p:sp>
          <p:nvSpPr>
            <p:cNvPr id="20" name="TextBox 19"/>
            <p:cNvSpPr txBox="1"/>
            <p:nvPr/>
          </p:nvSpPr>
          <p:spPr>
            <a:xfrm>
              <a:off x="609599" y="300769"/>
              <a:ext cx="948965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4.Q&amp;A </a:t>
              </a:r>
              <a:r>
                <a:rPr lang="ko-KR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작성방법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09599" y="309158"/>
              <a:ext cx="58163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622183" y="3601748"/>
            <a:ext cx="774584" cy="162757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34766" y="3281136"/>
            <a:ext cx="774584" cy="163801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09599" y="1004930"/>
            <a:ext cx="80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로그인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이용안내 선택 </a:t>
            </a:r>
            <a:r>
              <a:rPr lang="en-US" altLang="ko-KR" dirty="0" smtClean="0"/>
              <a:t>&gt; Q&amp;A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66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Natural01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85C0FB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자연 테마</Template>
  <TotalTime>2763</TotalTime>
  <Words>579</Words>
  <Application>Microsoft Office PowerPoint</Application>
  <PresentationFormat>와이드스크린</PresentationFormat>
  <Paragraphs>94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나눔고딕 ExtraBold</vt:lpstr>
      <vt:lpstr>맑은 고딕</vt:lpstr>
      <vt:lpstr>Arial</vt:lpstr>
      <vt:lpstr>Tahoma</vt:lpstr>
      <vt:lpstr>Wingdings</vt:lpstr>
      <vt:lpstr>New_Natural01</vt:lpstr>
      <vt:lpstr>e캠퍼스 학습자 사용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e캠퍼스 교수자 사용 매뉴얼</dc:title>
  <dc:creator>pc</dc:creator>
  <cp:lastModifiedBy>pc</cp:lastModifiedBy>
  <cp:revision>289</cp:revision>
  <dcterms:created xsi:type="dcterms:W3CDTF">2022-03-25T00:35:32Z</dcterms:created>
  <dcterms:modified xsi:type="dcterms:W3CDTF">2024-03-04T07:53:01Z</dcterms:modified>
</cp:coreProperties>
</file>